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963488"/>
    <a:srgbClr val="883C84"/>
    <a:srgbClr val="00BAFF"/>
    <a:srgbClr val="461B49"/>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52" d="100"/>
          <a:sy n="52" d="100"/>
        </p:scale>
        <p:origin x="4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chandu\Notes\projects\socialbuzz\Reactions%20(version%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chandu\Notes\projects\socialbuzz\Reactions%20(version%201).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 (version 1).csv]Sheet1!PivotTable4</c:name>
    <c:fmtId val="5"/>
  </c:pivotSource>
  <c:chart>
    <c:title>
      <c:tx>
        <c:rich>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r>
              <a:rPr lang="en-CA">
                <a:solidFill>
                  <a:schemeClr val="bg1"/>
                </a:solidFill>
              </a:rPr>
              <a:t>Top 5 Categories</a:t>
            </a:r>
          </a:p>
        </c:rich>
      </c:tx>
      <c:overlay val="0"/>
      <c:spPr>
        <a:solidFill>
          <a:srgbClr val="7030A0"/>
        </a:solid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title>
    <c:autoTitleDeleted val="0"/>
    <c:pivotFmts>
      <c:pivotFmt>
        <c:idx val="0"/>
        <c:spPr>
          <a:solidFill>
            <a:srgbClr val="7030A0">
              <a:alpha val="85000"/>
            </a:srgb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7030A0">
              <a:alpha val="85000"/>
            </a:srgb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7030A0">
              <a:alpha val="85000"/>
            </a:srgb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Sheet1!$B$1</c:f>
              <c:strCache>
                <c:ptCount val="1"/>
                <c:pt idx="0">
                  <c:v>Total</c:v>
                </c:pt>
              </c:strCache>
            </c:strRef>
          </c:tx>
          <c:spPr>
            <a:solidFill>
              <a:srgbClr val="7030A0">
                <a:alpha val="85000"/>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5"/>
                <c:pt idx="0">
                  <c:v>food</c:v>
                </c:pt>
                <c:pt idx="1">
                  <c:v>technology</c:v>
                </c:pt>
                <c:pt idx="2">
                  <c:v>healthy eating</c:v>
                </c:pt>
                <c:pt idx="3">
                  <c:v>science</c:v>
                </c:pt>
                <c:pt idx="4">
                  <c:v>Animals</c:v>
                </c:pt>
              </c:strCache>
            </c:strRef>
          </c:cat>
          <c:val>
            <c:numRef>
              <c:f>Sheet1!$B$2:$B$7</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0-70B3-4E6B-9C89-8D6E26F47528}"/>
            </c:ext>
          </c:extLst>
        </c:ser>
        <c:dLbls>
          <c:dLblPos val="inEnd"/>
          <c:showLegendKey val="0"/>
          <c:showVal val="1"/>
          <c:showCatName val="0"/>
          <c:showSerName val="0"/>
          <c:showPercent val="0"/>
          <c:showBubbleSize val="0"/>
        </c:dLbls>
        <c:gapWidth val="65"/>
        <c:axId val="25838559"/>
        <c:axId val="25839999"/>
      </c:barChart>
      <c:catAx>
        <c:axId val="2583855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5839999"/>
        <c:crosses val="autoZero"/>
        <c:auto val="1"/>
        <c:lblAlgn val="ctr"/>
        <c:lblOffset val="100"/>
        <c:noMultiLvlLbl val="0"/>
      </c:catAx>
      <c:valAx>
        <c:axId val="2583999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583855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40000"/>
        <a:lumOff val="60000"/>
      </a:schemeClr>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 (version 1).csv]Sheet1!PivotTable4</c:name>
    <c:fmtId val="8"/>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Percentage</a:t>
            </a:r>
            <a:r>
              <a:rPr lang="en-US" baseline="0"/>
              <a:t> of Top 5 Categories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pieChart>
        <c:varyColors val="1"/>
        <c:ser>
          <c:idx val="0"/>
          <c:order val="0"/>
          <c:tx>
            <c:strRef>
              <c:f>Sheet1!$B$1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756D-4B9C-905A-24D0827A78E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756D-4B9C-905A-24D0827A78E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756D-4B9C-905A-24D0827A78E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756D-4B9C-905A-24D0827A78ED}"/>
              </c:ext>
            </c:extLst>
          </c:dPt>
          <c:dPt>
            <c:idx val="4"/>
            <c:bubble3D val="0"/>
            <c:explosion val="19"/>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756D-4B9C-905A-24D0827A78E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food</c:v>
                </c:pt>
                <c:pt idx="1">
                  <c:v>technology</c:v>
                </c:pt>
                <c:pt idx="2">
                  <c:v>healthy eating</c:v>
                </c:pt>
                <c:pt idx="3">
                  <c:v>science</c:v>
                </c:pt>
                <c:pt idx="4">
                  <c:v>Animals</c:v>
                </c:pt>
              </c:strCache>
            </c:strRef>
          </c:cat>
          <c:val>
            <c:numRef>
              <c:f>Sheet1!$B$2:$B$7</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A-756D-4B9C-905A-24D0827A78E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568D2"/>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4" y="3305349"/>
            <a:ext cx="5841025" cy="1424172"/>
          </a:xfrm>
          <a:prstGeom prst="rect">
            <a:avLst/>
          </a:prstGeom>
        </p:spPr>
        <p:txBody>
          <a:bodyPr wrap="square" lIns="0" tIns="0" rIns="0" bIns="0" rtlCol="0" anchor="t">
            <a:spAutoFit/>
          </a:bodyPr>
          <a:lstStyle/>
          <a:p>
            <a:pPr algn="ctr">
              <a:lnSpc>
                <a:spcPts val="11059"/>
              </a:lnSpc>
            </a:pPr>
            <a:r>
              <a:rPr lang="en-US" sz="10533" spc="-105" dirty="0" err="1">
                <a:solidFill>
                  <a:srgbClr val="FFFFFF"/>
                </a:solidFill>
                <a:latin typeface="Graphik Regular" panose="020B0503030202060203" pitchFamily="34" charset="0"/>
              </a:rPr>
              <a:t>SocialBuzz</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a:extLst>
              <a:ext uri="{FF2B5EF4-FFF2-40B4-BE49-F238E27FC236}">
                <a16:creationId xmlns:a16="http://schemas.microsoft.com/office/drawing/2014/main" id="{BF21AE01-3DB7-8E15-1647-B733A3A98AB8}"/>
              </a:ext>
            </a:extLst>
          </p:cNvPr>
          <p:cNvSpPr/>
          <p:nvPr/>
        </p:nvSpPr>
        <p:spPr>
          <a:xfrm>
            <a:off x="11311566" y="1333500"/>
            <a:ext cx="5036754" cy="7791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2400" dirty="0">
                <a:solidFill>
                  <a:schemeClr val="tx1"/>
                </a:solidFill>
              </a:rPr>
              <a:t>Analysis </a:t>
            </a:r>
          </a:p>
          <a:p>
            <a:endParaRPr lang="en-CA" sz="2000" dirty="0">
              <a:solidFill>
                <a:schemeClr val="tx1"/>
              </a:solidFill>
            </a:endParaRPr>
          </a:p>
          <a:p>
            <a:pPr algn="just"/>
            <a:r>
              <a:rPr lang="en-CA" dirty="0">
                <a:solidFill>
                  <a:schemeClr val="tx1"/>
                </a:solidFill>
              </a:rPr>
              <a:t>animal is top category for the content based on popularity.</a:t>
            </a:r>
          </a:p>
          <a:p>
            <a:pPr algn="just"/>
            <a:endParaRPr lang="en-CA" dirty="0">
              <a:solidFill>
                <a:schemeClr val="tx1"/>
              </a:solidFill>
            </a:endParaRPr>
          </a:p>
          <a:p>
            <a:pPr algn="just"/>
            <a:r>
              <a:rPr lang="en-CA" dirty="0">
                <a:solidFill>
                  <a:schemeClr val="tx1"/>
                </a:solidFill>
              </a:rPr>
              <a:t>Food is the most popular among the categories ,as we see food and healthy eating related categories is</a:t>
            </a:r>
          </a:p>
          <a:p>
            <a:pPr algn="just"/>
            <a:r>
              <a:rPr lang="en-CA" dirty="0">
                <a:solidFill>
                  <a:schemeClr val="tx1"/>
                </a:solidFill>
              </a:rPr>
              <a:t>more in top 5 .</a:t>
            </a:r>
          </a:p>
          <a:p>
            <a:pPr algn="just"/>
            <a:endParaRPr lang="en-CA" sz="2400" dirty="0">
              <a:solidFill>
                <a:schemeClr val="tx1"/>
              </a:solidFill>
            </a:endParaRPr>
          </a:p>
          <a:p>
            <a:r>
              <a:rPr lang="en-CA" sz="2400" dirty="0">
                <a:solidFill>
                  <a:schemeClr val="tx1"/>
                </a:solidFill>
              </a:rPr>
              <a:t> Insight</a:t>
            </a:r>
          </a:p>
          <a:p>
            <a:endParaRPr lang="en-CA" sz="2000" dirty="0">
              <a:solidFill>
                <a:schemeClr val="tx1"/>
              </a:solidFill>
            </a:endParaRPr>
          </a:p>
          <a:p>
            <a:r>
              <a:rPr lang="en-CA" dirty="0">
                <a:solidFill>
                  <a:schemeClr val="tx1"/>
                </a:solidFill>
              </a:rPr>
              <a:t>Food being the common theme which is popular and out if which healthy eating ranks the highest .This gives an indication to run campaigns by partnering with healthy eating food brands for more user engagement</a:t>
            </a:r>
          </a:p>
          <a:p>
            <a:pPr algn="just"/>
            <a:endParaRPr lang="en-CA" dirty="0">
              <a:solidFill>
                <a:schemeClr val="tx1"/>
              </a:solidFill>
            </a:endParaRPr>
          </a:p>
          <a:p>
            <a:pPr algn="just"/>
            <a:endParaRPr lang="en-CA" sz="2400" dirty="0">
              <a:solidFill>
                <a:schemeClr val="tx1"/>
              </a:solidFill>
            </a:endParaRPr>
          </a:p>
          <a:p>
            <a:pPr algn="just"/>
            <a:r>
              <a:rPr lang="en-CA" sz="2400" dirty="0">
                <a:solidFill>
                  <a:schemeClr val="tx1"/>
                </a:solidFill>
                <a:latin typeface="+mj-lt"/>
              </a:rPr>
              <a:t>Next Steps</a:t>
            </a:r>
          </a:p>
          <a:p>
            <a:pPr algn="just"/>
            <a:endParaRPr lang="en-CA" dirty="0">
              <a:solidFill>
                <a:schemeClr val="tx1"/>
              </a:solidFill>
            </a:endParaRPr>
          </a:p>
          <a:p>
            <a:pPr algn="just"/>
            <a:r>
              <a:rPr lang="en-CA" dirty="0">
                <a:solidFill>
                  <a:schemeClr val="tx1"/>
                </a:solidFill>
              </a:rPr>
              <a:t>This ad-hoc analysis is insightful ,the next course of action will be to take this analysis into large scale production for real time understanding of your business</a:t>
            </a:r>
          </a:p>
          <a:p>
            <a:pPr algn="just"/>
            <a:endParaRPr lang="en-CA" dirty="0"/>
          </a:p>
          <a:p>
            <a:pPr algn="just"/>
            <a:endParaRPr lang="en-CA" dirty="0"/>
          </a:p>
          <a:p>
            <a:pPr algn="just"/>
            <a:endParaRPr lang="en-CA" dirty="0"/>
          </a:p>
          <a:p>
            <a:pPr algn="just"/>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6971018" y="981322"/>
            <a:ext cx="11009808" cy="6275832"/>
          </a:xfrm>
          <a:prstGeom prst="rect">
            <a:avLst/>
          </a:prstGeom>
          <a:solidFill>
            <a:schemeClr val="bg1"/>
          </a:solidFill>
        </p:spPr>
        <p:txBody>
          <a:bodyPr/>
          <a:lstStyle/>
          <a:p>
            <a:r>
              <a:rPr lang="en-CA" dirty="0"/>
              <a:t>Social Buzz ,which was founded in 2010 is a technology unicorn which allows users to share </a:t>
            </a:r>
          </a:p>
          <a:p>
            <a:r>
              <a:rPr lang="en-CA" dirty="0"/>
              <a:t>content anonymously and only tracks user reactions to every piece of the content shared </a:t>
            </a:r>
          </a:p>
          <a:p>
            <a:r>
              <a:rPr lang="en-CA" dirty="0"/>
              <a:t>over the platform.</a:t>
            </a:r>
          </a:p>
          <a:p>
            <a:r>
              <a:rPr lang="en-CA" dirty="0"/>
              <a:t>Over the past 5 years the company has scaled to 500 millions users each month and </a:t>
            </a:r>
          </a:p>
          <a:p>
            <a:r>
              <a:rPr lang="en-CA" dirty="0"/>
              <a:t>looking for external expertise to guide them in below areas.                                                   </a:t>
            </a:r>
          </a:p>
          <a:p>
            <a:pPr marL="285750" indent="-285750">
              <a:buFont typeface="Arial" panose="020B0604020202020204" pitchFamily="34" charset="0"/>
              <a:buChar char="•"/>
            </a:pPr>
            <a:r>
              <a:rPr lang="en-CA" dirty="0"/>
              <a:t>  Due to the increased volumes of data which is fed into the product the company is now </a:t>
            </a:r>
          </a:p>
          <a:p>
            <a:r>
              <a:rPr lang="en-CA" dirty="0"/>
              <a:t>looking to identify few best practice in managing the big data </a:t>
            </a:r>
          </a:p>
          <a:p>
            <a:pPr marL="285750" indent="-285750">
              <a:buFont typeface="Arial" panose="020B0604020202020204" pitchFamily="34" charset="0"/>
              <a:buChar char="•"/>
            </a:pPr>
            <a:r>
              <a:rPr lang="en-CA" dirty="0"/>
              <a:t>Looking to complete an IPO by end of the year </a:t>
            </a:r>
          </a:p>
          <a:p>
            <a:pPr marL="285750" indent="-285750">
              <a:buFont typeface="Arial" panose="020B0604020202020204" pitchFamily="34" charset="0"/>
              <a:buChar char="•"/>
            </a:pPr>
            <a:endParaRPr lang="en-CA" dirty="0"/>
          </a:p>
          <a:p>
            <a:r>
              <a:rPr lang="en-CA" dirty="0"/>
              <a:t>As  an initial project below are few things which will be worked on</a:t>
            </a:r>
          </a:p>
          <a:p>
            <a:pPr marL="342900" indent="-342900">
              <a:buFont typeface="+mj-lt"/>
              <a:buAutoNum type="arabicPeriod"/>
            </a:pPr>
            <a:r>
              <a:rPr lang="en-CA" dirty="0"/>
              <a:t>An audit of their big data practice</a:t>
            </a:r>
          </a:p>
          <a:p>
            <a:pPr marL="342900" indent="-342900">
              <a:buFont typeface="+mj-lt"/>
              <a:buAutoNum type="arabicPeriod"/>
            </a:pPr>
            <a:r>
              <a:rPr lang="en-CA" dirty="0"/>
              <a:t>Recommendation for a successful IPO</a:t>
            </a:r>
          </a:p>
          <a:p>
            <a:pPr marL="342900" indent="-342900">
              <a:buFont typeface="+mj-lt"/>
              <a:buAutoNum type="arabicPeriod"/>
            </a:pPr>
            <a:r>
              <a:rPr lang="en-CA" dirty="0"/>
              <a:t>An analysis of their content categories that highlights the top 5 categories with the largest aggregate popularity</a:t>
            </a:r>
          </a:p>
          <a:p>
            <a:pPr marL="285750" indent="-285750">
              <a:buFont typeface="Arial" panose="020B0604020202020204" pitchFamily="34" charset="0"/>
              <a:buChar char="•"/>
            </a:pPr>
            <a:endParaRPr lang="en-CA" dirty="0"/>
          </a:p>
          <a:p>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414277" y="564430"/>
            <a:ext cx="6453903" cy="6467663"/>
          </a:xfrm>
          <a:prstGeom prst="rect">
            <a:avLst/>
          </a:prstGeom>
        </p:spPr>
      </p:pic>
      <p:sp>
        <p:nvSpPr>
          <p:cNvPr id="33" name="TextBox 33"/>
          <p:cNvSpPr txBox="1"/>
          <p:nvPr/>
        </p:nvSpPr>
        <p:spPr>
          <a:xfrm>
            <a:off x="2057400" y="3238500"/>
            <a:ext cx="3142762"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Rectangle 21">
            <a:extLst>
              <a:ext uri="{FF2B5EF4-FFF2-40B4-BE49-F238E27FC236}">
                <a16:creationId xmlns:a16="http://schemas.microsoft.com/office/drawing/2014/main" id="{D1209680-F2D5-0CA4-6871-9C33259C652F}"/>
              </a:ext>
            </a:extLst>
          </p:cNvPr>
          <p:cNvSpPr/>
          <p:nvPr/>
        </p:nvSpPr>
        <p:spPr>
          <a:xfrm>
            <a:off x="3837924" y="6759388"/>
            <a:ext cx="5464662" cy="87368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CA" dirty="0"/>
              <a:t>Analysis of the content categories that highlights the top 5 categories with largest aggregate popularity</a:t>
            </a:r>
          </a:p>
        </p:txBody>
      </p:sp>
      <p:sp>
        <p:nvSpPr>
          <p:cNvPr id="23" name="Oval 22">
            <a:extLst>
              <a:ext uri="{FF2B5EF4-FFF2-40B4-BE49-F238E27FC236}">
                <a16:creationId xmlns:a16="http://schemas.microsoft.com/office/drawing/2014/main" id="{35F2D852-FDFA-17DC-2D9F-A9A47A1889C1}"/>
              </a:ext>
            </a:extLst>
          </p:cNvPr>
          <p:cNvSpPr/>
          <p:nvPr/>
        </p:nvSpPr>
        <p:spPr>
          <a:xfrm>
            <a:off x="4853031" y="4905489"/>
            <a:ext cx="3158487" cy="1291279"/>
          </a:xfrm>
          <a:prstGeom prst="ellipse">
            <a:avLst/>
          </a:prstGeom>
          <a:solidFill>
            <a:srgbClr val="883C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lumMod val="95000"/>
                  </a:schemeClr>
                </a:solidFill>
              </a:rPr>
              <a:t>100000 posts/day</a:t>
            </a:r>
            <a:r>
              <a:rPr lang="en-CA" dirty="0">
                <a:noFill/>
              </a:rPr>
              <a:t> day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22" name="Freeform 22"/>
          <p:cNvSpPr/>
          <p:nvPr/>
        </p:nvSpPr>
        <p:spPr>
          <a:xfrm>
            <a:off x="11922897" y="4168018"/>
            <a:ext cx="2085137" cy="2085137"/>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sp>
        <p:nvSpPr>
          <p:cNvPr id="38" name="Freeform 22">
            <a:extLst>
              <a:ext uri="{FF2B5EF4-FFF2-40B4-BE49-F238E27FC236}">
                <a16:creationId xmlns:a16="http://schemas.microsoft.com/office/drawing/2014/main" id="{1DE91D2D-4D60-03AE-EC20-3356FAA7FA7D}"/>
              </a:ext>
            </a:extLst>
          </p:cNvPr>
          <p:cNvSpPr/>
          <p:nvPr/>
        </p:nvSpPr>
        <p:spPr>
          <a:xfrm>
            <a:off x="11706655" y="7418903"/>
            <a:ext cx="2085137" cy="2085137"/>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nvGrpSpPr>
          <p:cNvPr id="18" name="Group 18"/>
          <p:cNvGrpSpPr>
            <a:grpSpLocks noChangeAspect="1"/>
          </p:cNvGrpSpPr>
          <p:nvPr/>
        </p:nvGrpSpPr>
        <p:grpSpPr>
          <a:xfrm>
            <a:off x="11329726" y="6850721"/>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3" name="Group 23"/>
          <p:cNvGrpSpPr>
            <a:grpSpLocks noChangeAspect="1"/>
          </p:cNvGrpSpPr>
          <p:nvPr/>
        </p:nvGrpSpPr>
        <p:grpSpPr>
          <a:xfrm>
            <a:off x="11522740" y="3838531"/>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82400" y="903754"/>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Rectangle 31">
            <a:extLst>
              <a:ext uri="{FF2B5EF4-FFF2-40B4-BE49-F238E27FC236}">
                <a16:creationId xmlns:a16="http://schemas.microsoft.com/office/drawing/2014/main" id="{F29E3756-1444-599C-59BB-51B6052A74A7}"/>
              </a:ext>
            </a:extLst>
          </p:cNvPr>
          <p:cNvSpPr/>
          <p:nvPr/>
        </p:nvSpPr>
        <p:spPr>
          <a:xfrm>
            <a:off x="14554200" y="1825527"/>
            <a:ext cx="3227077" cy="684591"/>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Andrew Fleming</a:t>
            </a:r>
          </a:p>
          <a:p>
            <a:pPr algn="ctr"/>
            <a:r>
              <a:rPr lang="en-CA" dirty="0"/>
              <a:t>Chief Technical Architect</a:t>
            </a:r>
          </a:p>
        </p:txBody>
      </p:sp>
      <p:sp>
        <p:nvSpPr>
          <p:cNvPr id="33" name="Rectangle 32">
            <a:extLst>
              <a:ext uri="{FF2B5EF4-FFF2-40B4-BE49-F238E27FC236}">
                <a16:creationId xmlns:a16="http://schemas.microsoft.com/office/drawing/2014/main" id="{C3FC1028-E894-A969-28C1-A423364E013C}"/>
              </a:ext>
            </a:extLst>
          </p:cNvPr>
          <p:cNvSpPr/>
          <p:nvPr/>
        </p:nvSpPr>
        <p:spPr>
          <a:xfrm>
            <a:off x="14554200" y="4961740"/>
            <a:ext cx="3227077" cy="79136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Marcus  Rampton</a:t>
            </a:r>
          </a:p>
          <a:p>
            <a:pPr algn="ctr"/>
            <a:r>
              <a:rPr lang="en-CA" dirty="0"/>
              <a:t>Senior Principle</a:t>
            </a:r>
          </a:p>
        </p:txBody>
      </p:sp>
      <p:sp>
        <p:nvSpPr>
          <p:cNvPr id="34" name="Rectangle 33">
            <a:extLst>
              <a:ext uri="{FF2B5EF4-FFF2-40B4-BE49-F238E27FC236}">
                <a16:creationId xmlns:a16="http://schemas.microsoft.com/office/drawing/2014/main" id="{2E8FEE15-7978-3516-FE03-BFE6206435FA}"/>
              </a:ext>
            </a:extLst>
          </p:cNvPr>
          <p:cNvSpPr/>
          <p:nvPr/>
        </p:nvSpPr>
        <p:spPr>
          <a:xfrm>
            <a:off x="14554200" y="7784814"/>
            <a:ext cx="3227077" cy="79136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err="1"/>
              <a:t>Sumanjali</a:t>
            </a:r>
            <a:endParaRPr lang="en-CA" dirty="0"/>
          </a:p>
          <a:p>
            <a:pPr algn="ctr"/>
            <a:r>
              <a:rPr lang="en-CA"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Arrow: Right 38">
            <a:extLst>
              <a:ext uri="{FF2B5EF4-FFF2-40B4-BE49-F238E27FC236}">
                <a16:creationId xmlns:a16="http://schemas.microsoft.com/office/drawing/2014/main" id="{047DE664-0286-4520-0465-7A8DBE64D266}"/>
              </a:ext>
            </a:extLst>
          </p:cNvPr>
          <p:cNvSpPr/>
          <p:nvPr/>
        </p:nvSpPr>
        <p:spPr>
          <a:xfrm>
            <a:off x="4534646" y="598499"/>
            <a:ext cx="3642630" cy="146661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Identifying the relevant data sets for the required analysis</a:t>
            </a:r>
          </a:p>
        </p:txBody>
      </p:sp>
      <p:sp>
        <p:nvSpPr>
          <p:cNvPr id="40" name="Arrow: Right 39">
            <a:extLst>
              <a:ext uri="{FF2B5EF4-FFF2-40B4-BE49-F238E27FC236}">
                <a16:creationId xmlns:a16="http://schemas.microsoft.com/office/drawing/2014/main" id="{09E46B3A-B96C-0F3D-FA4D-D50C29FB6AEF}"/>
              </a:ext>
            </a:extLst>
          </p:cNvPr>
          <p:cNvSpPr/>
          <p:nvPr/>
        </p:nvSpPr>
        <p:spPr>
          <a:xfrm>
            <a:off x="7486134" y="4036965"/>
            <a:ext cx="3759143" cy="1411319"/>
          </a:xfrm>
          <a:prstGeom prst="rightArrow">
            <a:avLst/>
          </a:prstGeom>
          <a:solidFill>
            <a:srgbClr val="00B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Data Modeling</a:t>
            </a:r>
          </a:p>
        </p:txBody>
      </p:sp>
      <p:sp>
        <p:nvSpPr>
          <p:cNvPr id="41" name="Arrow: Right 40">
            <a:extLst>
              <a:ext uri="{FF2B5EF4-FFF2-40B4-BE49-F238E27FC236}">
                <a16:creationId xmlns:a16="http://schemas.microsoft.com/office/drawing/2014/main" id="{DF8A5E83-B2BE-157C-1BFF-03382566D8E3}"/>
              </a:ext>
            </a:extLst>
          </p:cNvPr>
          <p:cNvSpPr/>
          <p:nvPr/>
        </p:nvSpPr>
        <p:spPr>
          <a:xfrm>
            <a:off x="5918257" y="2639979"/>
            <a:ext cx="3759143" cy="147267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Clean the identified data sets</a:t>
            </a:r>
          </a:p>
        </p:txBody>
      </p:sp>
      <p:sp>
        <p:nvSpPr>
          <p:cNvPr id="42" name="Arrow: Right 41">
            <a:extLst>
              <a:ext uri="{FF2B5EF4-FFF2-40B4-BE49-F238E27FC236}">
                <a16:creationId xmlns:a16="http://schemas.microsoft.com/office/drawing/2014/main" id="{914594AE-F38C-577A-ECD4-AAC9C6788E65}"/>
              </a:ext>
            </a:extLst>
          </p:cNvPr>
          <p:cNvSpPr/>
          <p:nvPr/>
        </p:nvSpPr>
        <p:spPr>
          <a:xfrm>
            <a:off x="9427064" y="5637047"/>
            <a:ext cx="3759143" cy="1411319"/>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Data Analysis</a:t>
            </a:r>
          </a:p>
        </p:txBody>
      </p:sp>
      <p:sp>
        <p:nvSpPr>
          <p:cNvPr id="43" name="Arrow: Right 42">
            <a:extLst>
              <a:ext uri="{FF2B5EF4-FFF2-40B4-BE49-F238E27FC236}">
                <a16:creationId xmlns:a16="http://schemas.microsoft.com/office/drawing/2014/main" id="{548349E9-411E-D0F9-BE21-F374DAEFAAAA}"/>
              </a:ext>
            </a:extLst>
          </p:cNvPr>
          <p:cNvSpPr/>
          <p:nvPr/>
        </p:nvSpPr>
        <p:spPr>
          <a:xfrm>
            <a:off x="11237291" y="7476243"/>
            <a:ext cx="3759143" cy="1411319"/>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F9B21B75-8CAE-F8DD-DF91-D3A9214E5B7E}"/>
              </a:ext>
            </a:extLst>
          </p:cNvPr>
          <p:cNvSpPr/>
          <p:nvPr/>
        </p:nvSpPr>
        <p:spPr>
          <a:xfrm>
            <a:off x="2438400" y="4037774"/>
            <a:ext cx="1981200" cy="2226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A100FF"/>
                </a:solidFill>
              </a:rPr>
              <a:t>16</a:t>
            </a:r>
            <a:r>
              <a:rPr lang="en-CA" sz="4000" dirty="0">
                <a:solidFill>
                  <a:srgbClr val="A100FF"/>
                </a:solidFill>
              </a:rPr>
              <a:t> </a:t>
            </a:r>
          </a:p>
          <a:p>
            <a:pPr algn="ctr"/>
            <a:endParaRPr lang="en-CA" dirty="0">
              <a:solidFill>
                <a:schemeClr val="tx1"/>
              </a:solidFill>
            </a:endParaRPr>
          </a:p>
          <a:p>
            <a:pPr algn="ctr"/>
            <a:r>
              <a:rPr lang="en-CA" b="1" dirty="0">
                <a:solidFill>
                  <a:schemeClr val="tx1"/>
                </a:solidFill>
              </a:rPr>
              <a:t>UNIQUE </a:t>
            </a:r>
          </a:p>
          <a:p>
            <a:pPr algn="ctr"/>
            <a:r>
              <a:rPr lang="en-CA" b="1" dirty="0">
                <a:solidFill>
                  <a:schemeClr val="tx1"/>
                </a:solidFill>
              </a:rPr>
              <a:t>CATEGORIES</a:t>
            </a:r>
          </a:p>
        </p:txBody>
      </p:sp>
      <p:sp>
        <p:nvSpPr>
          <p:cNvPr id="15" name="Rectangle 14">
            <a:extLst>
              <a:ext uri="{FF2B5EF4-FFF2-40B4-BE49-F238E27FC236}">
                <a16:creationId xmlns:a16="http://schemas.microsoft.com/office/drawing/2014/main" id="{72ED63FF-C43F-2FC6-B4E7-2887BD0FD64D}"/>
              </a:ext>
            </a:extLst>
          </p:cNvPr>
          <p:cNvSpPr/>
          <p:nvPr/>
        </p:nvSpPr>
        <p:spPr>
          <a:xfrm>
            <a:off x="7871431" y="4029417"/>
            <a:ext cx="2110770" cy="2226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A100FF"/>
                </a:solidFill>
              </a:rPr>
              <a:t>1050</a:t>
            </a:r>
          </a:p>
          <a:p>
            <a:pPr algn="ctr"/>
            <a:r>
              <a:rPr lang="en-CA" b="1" dirty="0">
                <a:solidFill>
                  <a:schemeClr val="tx1"/>
                </a:solidFill>
              </a:rPr>
              <a:t> </a:t>
            </a:r>
          </a:p>
          <a:p>
            <a:pPr algn="ctr"/>
            <a:r>
              <a:rPr lang="en-CA" b="1" dirty="0">
                <a:solidFill>
                  <a:schemeClr val="tx1"/>
                </a:solidFill>
              </a:rPr>
              <a:t>POSITIVE REACTION TO  “ANIMAL” POSTS</a:t>
            </a:r>
            <a:endParaRPr lang="en-CA" dirty="0">
              <a:solidFill>
                <a:schemeClr val="tx1"/>
              </a:solidFill>
            </a:endParaRPr>
          </a:p>
          <a:p>
            <a:pPr algn="ctr"/>
            <a:endParaRPr lang="en-CA" dirty="0">
              <a:solidFill>
                <a:schemeClr val="tx1"/>
              </a:solidFill>
            </a:endParaRPr>
          </a:p>
        </p:txBody>
      </p:sp>
      <p:sp>
        <p:nvSpPr>
          <p:cNvPr id="16" name="Rectangle 15">
            <a:extLst>
              <a:ext uri="{FF2B5EF4-FFF2-40B4-BE49-F238E27FC236}">
                <a16:creationId xmlns:a16="http://schemas.microsoft.com/office/drawing/2014/main" id="{84EB25FC-73FE-D57F-6AD8-07B3E09381F5}"/>
              </a:ext>
            </a:extLst>
          </p:cNvPr>
          <p:cNvSpPr/>
          <p:nvPr/>
        </p:nvSpPr>
        <p:spPr>
          <a:xfrm>
            <a:off x="13087839" y="4037774"/>
            <a:ext cx="2168903" cy="2226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4000" b="1" dirty="0">
                <a:solidFill>
                  <a:srgbClr val="A100FF"/>
                </a:solidFill>
              </a:rPr>
              <a:t>JANUARY</a:t>
            </a:r>
            <a:r>
              <a:rPr lang="en-CA" b="1" dirty="0">
                <a:solidFill>
                  <a:srgbClr val="A100FF"/>
                </a:solidFill>
              </a:rPr>
              <a:t> </a:t>
            </a:r>
          </a:p>
          <a:p>
            <a:pPr algn="ctr"/>
            <a:endParaRPr lang="en-CA" b="1" dirty="0">
              <a:solidFill>
                <a:schemeClr val="tx1"/>
              </a:solidFill>
            </a:endParaRPr>
          </a:p>
          <a:p>
            <a:pPr algn="ctr"/>
            <a:r>
              <a:rPr lang="en-CA" b="1" dirty="0">
                <a:solidFill>
                  <a:schemeClr val="tx1"/>
                </a:solidFill>
              </a:rPr>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0BFCC371-AFAC-3100-9C73-74D0B51AB690}"/>
              </a:ext>
            </a:extLst>
          </p:cNvPr>
          <p:cNvGraphicFramePr>
            <a:graphicFrameLocks/>
          </p:cNvGraphicFramePr>
          <p:nvPr>
            <p:extLst>
              <p:ext uri="{D42A27DB-BD31-4B8C-83A1-F6EECF244321}">
                <p14:modId xmlns:p14="http://schemas.microsoft.com/office/powerpoint/2010/main" val="2596810992"/>
              </p:ext>
            </p:extLst>
          </p:nvPr>
        </p:nvGraphicFramePr>
        <p:xfrm>
          <a:off x="3727492" y="2933700"/>
          <a:ext cx="5949907" cy="5117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9188E65A-9D56-13F7-07D3-CA86D75648CC}"/>
              </a:ext>
            </a:extLst>
          </p:cNvPr>
          <p:cNvGraphicFramePr>
            <a:graphicFrameLocks/>
          </p:cNvGraphicFramePr>
          <p:nvPr>
            <p:extLst>
              <p:ext uri="{D42A27DB-BD31-4B8C-83A1-F6EECF244321}">
                <p14:modId xmlns:p14="http://schemas.microsoft.com/office/powerpoint/2010/main" val="1577698176"/>
              </p:ext>
            </p:extLst>
          </p:nvPr>
        </p:nvGraphicFramePr>
        <p:xfrm>
          <a:off x="4115255" y="2488457"/>
          <a:ext cx="5105400" cy="455267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378</Words>
  <Application>Microsoft Office PowerPoint</Application>
  <PresentationFormat>Custom</PresentationFormat>
  <Paragraphs>100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Graphik Regular</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SS CC</cp:lastModifiedBy>
  <cp:revision>11</cp:revision>
  <dcterms:created xsi:type="dcterms:W3CDTF">2006-08-16T00:00:00Z</dcterms:created>
  <dcterms:modified xsi:type="dcterms:W3CDTF">2023-07-20T21:47:43Z</dcterms:modified>
  <dc:identifier>DAEhDyfaYKE</dc:identifier>
</cp:coreProperties>
</file>